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8E1"/>
    <a:srgbClr val="F1FCFE"/>
    <a:srgbClr val="DBF6FE"/>
    <a:srgbClr val="6BC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2" d="100"/>
          <a:sy n="82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1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94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0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6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7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09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7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37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78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27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7815E-F7B8-4E93-9F6C-89F6C3C8DBB8}" type="datetimeFigureOut">
              <a:rPr lang="en-US" smtClean="0"/>
              <a:t>6/4/2019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37FF7-5919-41BF-8DD0-96FAEA1BD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5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na-uch.ru/ucheb/index.php" TargetMode="External"/><Relationship Id="rId2" Type="http://schemas.openxmlformats.org/officeDocument/2006/relationships/hyperlink" Target="http://na-uch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edu.mgo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921997"/>
            <a:ext cx="9028253" cy="23876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Инструктивно-методическое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совещание</a:t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формате </a:t>
            </a:r>
            <a:r>
              <a:rPr lang="ru-RU" sz="3600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вебинара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итогам реализации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Федеральной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целевой программы «Русский язык»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в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ОУ Московской области в I полугодии 2019 года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4357" y="4411804"/>
            <a:ext cx="58391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 Ресурсного центра русского языка,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заведующий кафедрой современного русского языка 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Московского государственного областного университета,</a:t>
            </a:r>
          </a:p>
          <a:p>
            <a:pPr algn="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к.ф.н., доцент Николай Борисович Самсонов </a:t>
            </a:r>
          </a:p>
        </p:txBody>
      </p:sp>
    </p:spTree>
    <p:extLst>
      <p:ext uri="{BB962C8B-B14F-4D97-AF65-F5344CB8AC3E}">
        <p14:creationId xmlns:p14="http://schemas.microsoft.com/office/powerpoint/2010/main" val="23994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47" y="718635"/>
            <a:ext cx="7552944" cy="896209"/>
          </a:xfrm>
        </p:spPr>
        <p:txBody>
          <a:bodyPr>
            <a:normAutofit/>
          </a:bodyPr>
          <a:lstStyle/>
          <a:p>
            <a:r>
              <a:rPr lang="ru-RU" sz="4000" dirty="0"/>
              <a:t>ПОВЕСТКА </a:t>
            </a:r>
            <a:r>
              <a:rPr lang="ru-RU" sz="4000" dirty="0" smtClean="0"/>
              <a:t>СОВЕЩАНИЯ</a:t>
            </a:r>
            <a:endParaRPr lang="en-US" sz="4000" b="1" dirty="0"/>
          </a:p>
        </p:txBody>
      </p:sp>
      <p:grpSp>
        <p:nvGrpSpPr>
          <p:cNvPr id="81" name="Group 2"/>
          <p:cNvGrpSpPr>
            <a:grpSpLocks/>
          </p:cNvGrpSpPr>
          <p:nvPr/>
        </p:nvGrpSpPr>
        <p:grpSpPr bwMode="auto">
          <a:xfrm>
            <a:off x="779690" y="4997116"/>
            <a:ext cx="8134350" cy="555625"/>
            <a:chOff x="1248" y="1440"/>
            <a:chExt cx="5124" cy="350"/>
          </a:xfrm>
        </p:grpSpPr>
        <p:sp>
          <p:nvSpPr>
            <p:cNvPr id="82" name="Line 3"/>
            <p:cNvSpPr>
              <a:spLocks noChangeShapeType="1"/>
            </p:cNvSpPr>
            <p:nvPr/>
          </p:nvSpPr>
          <p:spPr bwMode="gray">
            <a:xfrm flipV="1">
              <a:off x="1440" y="1770"/>
              <a:ext cx="4932" cy="2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4"/>
            <p:cNvSpPr>
              <a:spLocks noChangeArrowheads="1"/>
            </p:cNvSpPr>
            <p:nvPr/>
          </p:nvSpPr>
          <p:spPr bwMode="gray">
            <a:xfrm rot="3419336">
              <a:off x="1261" y="14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7C80"/>
                </a:gs>
                <a:gs pos="100000">
                  <a:srgbClr val="FF7C8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7C8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4" name="Text Box 5"/>
            <p:cNvSpPr txBox="1">
              <a:spLocks noChangeArrowheads="1"/>
            </p:cNvSpPr>
            <p:nvPr/>
          </p:nvSpPr>
          <p:spPr bwMode="gray">
            <a:xfrm>
              <a:off x="1697" y="1482"/>
              <a:ext cx="46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О мероприятиях сентября 2019 г.</a:t>
              </a:r>
              <a:endParaRPr lang="ru-RU" sz="2400" dirty="0"/>
            </a:p>
          </p:txBody>
        </p:sp>
        <p:sp>
          <p:nvSpPr>
            <p:cNvPr id="85" name="Text Box 6"/>
            <p:cNvSpPr txBox="1">
              <a:spLocks noChangeArrowheads="1"/>
            </p:cNvSpPr>
            <p:nvPr/>
          </p:nvSpPr>
          <p:spPr bwMode="gray">
            <a:xfrm>
              <a:off x="1296" y="14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4</a:t>
              </a:r>
            </a:p>
          </p:txBody>
        </p:sp>
      </p:grpSp>
      <p:grpSp>
        <p:nvGrpSpPr>
          <p:cNvPr id="86" name="Group 7"/>
          <p:cNvGrpSpPr>
            <a:grpSpLocks/>
          </p:cNvGrpSpPr>
          <p:nvPr/>
        </p:nvGrpSpPr>
        <p:grpSpPr bwMode="auto">
          <a:xfrm>
            <a:off x="611531" y="2037915"/>
            <a:ext cx="8302267" cy="551571"/>
            <a:chOff x="1257" y="2113"/>
            <a:chExt cx="3521" cy="291"/>
          </a:xfrm>
        </p:grpSpPr>
        <p:sp>
          <p:nvSpPr>
            <p:cNvPr id="87" name="Line 8"/>
            <p:cNvSpPr>
              <a:spLocks noChangeShapeType="1"/>
            </p:cNvSpPr>
            <p:nvPr/>
          </p:nvSpPr>
          <p:spPr bwMode="gray">
            <a:xfrm>
              <a:off x="1440" y="2380"/>
              <a:ext cx="3338" cy="14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Rectangle 9"/>
            <p:cNvSpPr>
              <a:spLocks noChangeArrowheads="1"/>
            </p:cNvSpPr>
            <p:nvPr/>
          </p:nvSpPr>
          <p:spPr bwMode="gray">
            <a:xfrm rot="3419336">
              <a:off x="1246" y="2124"/>
              <a:ext cx="229" cy="207"/>
            </a:xfrm>
            <a:prstGeom prst="rect">
              <a:avLst/>
            </a:prstGeom>
            <a:gradFill rotWithShape="1">
              <a:gsLst>
                <a:gs pos="0">
                  <a:srgbClr val="99CC00"/>
                </a:gs>
                <a:gs pos="100000">
                  <a:srgbClr val="99CC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CC00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89" name="Text Box 10"/>
            <p:cNvSpPr txBox="1">
              <a:spLocks noChangeArrowheads="1"/>
            </p:cNvSpPr>
            <p:nvPr/>
          </p:nvSpPr>
          <p:spPr bwMode="gray">
            <a:xfrm>
              <a:off x="1549" y="2132"/>
              <a:ext cx="3229" cy="2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000000"/>
                  </a:solidFill>
                </a:rPr>
                <a:t>Итоги мероприятий, проведённых в </a:t>
              </a:r>
              <a:r>
                <a:rPr lang="en-US" sz="2400" dirty="0">
                  <a:solidFill>
                    <a:srgbClr val="000000"/>
                  </a:solidFill>
                </a:rPr>
                <a:t>I</a:t>
              </a:r>
              <a:r>
                <a:rPr lang="ru-RU" sz="2400" dirty="0">
                  <a:solidFill>
                    <a:srgbClr val="000000"/>
                  </a:solidFill>
                </a:rPr>
                <a:t> полугодии 2019 г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0" name="Text Box 11"/>
            <p:cNvSpPr txBox="1">
              <a:spLocks noChangeArrowheads="1"/>
            </p:cNvSpPr>
            <p:nvPr/>
          </p:nvSpPr>
          <p:spPr bwMode="gray">
            <a:xfrm>
              <a:off x="1296" y="211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1</a:t>
              </a:r>
            </a:p>
          </p:txBody>
        </p:sp>
      </p:grpSp>
      <p:grpSp>
        <p:nvGrpSpPr>
          <p:cNvPr id="91" name="Group 12"/>
          <p:cNvGrpSpPr>
            <a:grpSpLocks/>
          </p:cNvGrpSpPr>
          <p:nvPr/>
        </p:nvGrpSpPr>
        <p:grpSpPr bwMode="auto">
          <a:xfrm>
            <a:off x="703490" y="3078675"/>
            <a:ext cx="8210551" cy="555625"/>
            <a:chOff x="1248" y="2640"/>
            <a:chExt cx="5172" cy="350"/>
          </a:xfrm>
        </p:grpSpPr>
        <p:sp>
          <p:nvSpPr>
            <p:cNvPr id="92" name="Line 13"/>
            <p:cNvSpPr>
              <a:spLocks noChangeShapeType="1"/>
            </p:cNvSpPr>
            <p:nvPr/>
          </p:nvSpPr>
          <p:spPr bwMode="gray">
            <a:xfrm>
              <a:off x="1440" y="2990"/>
              <a:ext cx="4980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Rectangle 14"/>
            <p:cNvSpPr>
              <a:spLocks noChangeArrowheads="1"/>
            </p:cNvSpPr>
            <p:nvPr/>
          </p:nvSpPr>
          <p:spPr bwMode="gray">
            <a:xfrm rot="3419336">
              <a:off x="1261" y="262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006699"/>
                </a:gs>
                <a:gs pos="100000">
                  <a:srgbClr val="0066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99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4" name="Text Box 15"/>
            <p:cNvSpPr txBox="1">
              <a:spLocks noChangeArrowheads="1"/>
            </p:cNvSpPr>
            <p:nvPr/>
          </p:nvSpPr>
          <p:spPr bwMode="gray">
            <a:xfrm>
              <a:off x="1745" y="2682"/>
              <a:ext cx="46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spc="-30" dirty="0" smtClean="0"/>
                <a:t>Готовность </a:t>
              </a:r>
              <a:r>
                <a:rPr lang="ru-RU" sz="2400" spc="-30" dirty="0"/>
                <a:t>к объявлению рейтинга за </a:t>
              </a:r>
              <a:r>
                <a:rPr lang="en-US" sz="2400" spc="-30" dirty="0"/>
                <a:t>I</a:t>
              </a:r>
              <a:r>
                <a:rPr lang="ru-RU" sz="2400" spc="-30" dirty="0"/>
                <a:t> полугодие 2019 г.</a:t>
              </a:r>
              <a:endParaRPr lang="en-US" sz="2400" spc="-30" dirty="0">
                <a:solidFill>
                  <a:srgbClr val="000000"/>
                </a:solidFill>
              </a:endParaRPr>
            </a:p>
          </p:txBody>
        </p:sp>
        <p:sp>
          <p:nvSpPr>
            <p:cNvPr id="95" name="Text Box 16"/>
            <p:cNvSpPr txBox="1">
              <a:spLocks noChangeArrowheads="1"/>
            </p:cNvSpPr>
            <p:nvPr/>
          </p:nvSpPr>
          <p:spPr bwMode="gray">
            <a:xfrm>
              <a:off x="1296" y="265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FFFFFF"/>
                  </a:solidFill>
                </a:rPr>
                <a:t>2</a:t>
              </a:r>
            </a:p>
          </p:txBody>
        </p:sp>
      </p:grpSp>
      <p:grpSp>
        <p:nvGrpSpPr>
          <p:cNvPr id="96" name="Group 17"/>
          <p:cNvGrpSpPr>
            <a:grpSpLocks/>
          </p:cNvGrpSpPr>
          <p:nvPr/>
        </p:nvGrpSpPr>
        <p:grpSpPr bwMode="auto">
          <a:xfrm>
            <a:off x="703490" y="3996872"/>
            <a:ext cx="8210550" cy="554038"/>
            <a:chOff x="1248" y="3230"/>
            <a:chExt cx="5172" cy="349"/>
          </a:xfrm>
        </p:grpSpPr>
        <p:sp>
          <p:nvSpPr>
            <p:cNvPr id="97" name="Line 18"/>
            <p:cNvSpPr>
              <a:spLocks noChangeShapeType="1"/>
            </p:cNvSpPr>
            <p:nvPr/>
          </p:nvSpPr>
          <p:spPr bwMode="gray">
            <a:xfrm>
              <a:off x="1441" y="3579"/>
              <a:ext cx="4979" cy="0"/>
            </a:xfrm>
            <a:prstGeom prst="line">
              <a:avLst/>
            </a:prstGeom>
            <a:noFill/>
            <a:ln w="25400">
              <a:solidFill>
                <a:srgbClr val="969696"/>
              </a:solidFill>
              <a:prstDash val="sysDot"/>
              <a:round/>
              <a:headEnd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19"/>
            <p:cNvSpPr>
              <a:spLocks noChangeArrowheads="1"/>
            </p:cNvSpPr>
            <p:nvPr/>
          </p:nvSpPr>
          <p:spPr bwMode="gray">
            <a:xfrm rot="3419336">
              <a:off x="1261" y="3217"/>
              <a:ext cx="302" cy="328"/>
            </a:xfrm>
            <a:prstGeom prst="rect">
              <a:avLst/>
            </a:prstGeom>
            <a:gradFill rotWithShape="1">
              <a:gsLst>
                <a:gs pos="0">
                  <a:srgbClr val="FF9933"/>
                </a:gs>
                <a:gs pos="100000">
                  <a:srgbClr val="FF9933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99" name="Text Box 20"/>
            <p:cNvSpPr txBox="1">
              <a:spLocks noChangeArrowheads="1"/>
            </p:cNvSpPr>
            <p:nvPr/>
          </p:nvSpPr>
          <p:spPr bwMode="gray">
            <a:xfrm>
              <a:off x="1745" y="3272"/>
              <a:ext cx="467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ru-RU" sz="2400" dirty="0" smtClean="0"/>
                <a:t>Участие </a:t>
              </a:r>
              <a:r>
                <a:rPr lang="ru-RU" sz="2400" dirty="0"/>
                <a:t>в проекте «Народный учебник»</a:t>
              </a:r>
            </a:p>
          </p:txBody>
        </p:sp>
        <p:sp>
          <p:nvSpPr>
            <p:cNvPr id="100" name="Text Box 21"/>
            <p:cNvSpPr txBox="1">
              <a:spLocks noChangeArrowheads="1"/>
            </p:cNvSpPr>
            <p:nvPr/>
          </p:nvSpPr>
          <p:spPr bwMode="gray">
            <a:xfrm>
              <a:off x="1296" y="324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>
                  <a:solidFill>
                    <a:srgbClr val="FFFFFF"/>
                  </a:solidFill>
                </a:rPr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16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001733"/>
            <a:ext cx="91440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0000"/>
                </a:solidFill>
              </a:rPr>
              <a:t>ИТОГИ МЕРОПРИЯТИЙ,</a:t>
            </a:r>
            <a:br>
              <a:rPr lang="ru-RU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ПРОВЕДЁННЫХ В </a:t>
            </a:r>
            <a:r>
              <a:rPr lang="en-US" dirty="0">
                <a:solidFill>
                  <a:srgbClr val="000000"/>
                </a:solidFill>
              </a:rPr>
              <a:t>I</a:t>
            </a:r>
            <a:r>
              <a:rPr lang="ru-RU" dirty="0">
                <a:solidFill>
                  <a:srgbClr val="000000"/>
                </a:solidFill>
              </a:rPr>
              <a:t> ПОЛУГОДИИ 2019 Г.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endParaRPr lang="ru-RU" dirty="0"/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504209"/>
              </p:ext>
            </p:extLst>
          </p:nvPr>
        </p:nvGraphicFramePr>
        <p:xfrm>
          <a:off x="256640" y="2052054"/>
          <a:ext cx="8352928" cy="4338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296144"/>
                <a:gridCol w="4680520"/>
                <a:gridCol w="1296144"/>
                <a:gridCol w="10801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дата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Название мероприятия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</a:t>
                      </a:r>
                      <a:r>
                        <a:rPr lang="ru-RU" sz="1200" baseline="0" dirty="0" smtClean="0"/>
                        <a:t> участников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Кол-во</a:t>
                      </a:r>
                    </a:p>
                    <a:p>
                      <a:r>
                        <a:rPr lang="ru-RU" sz="1200" baseline="0" dirty="0" smtClean="0"/>
                        <a:t>районов</a:t>
                      </a:r>
                      <a:endParaRPr lang="ru-RU" sz="1200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22.01.2019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Инструктивно-методическое совещание в формате </a:t>
                      </a:r>
                      <a:r>
                        <a:rPr lang="ru-RU" sz="1200" dirty="0" err="1" smtClean="0"/>
                        <a:t>вебинара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189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09.02.2019 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Экспертная сессия по русскому</a:t>
                      </a:r>
                      <a:r>
                        <a:rPr lang="ru-RU" sz="1200" baseline="0" dirty="0" smtClean="0"/>
                        <a:t> языку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341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39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05.03.2019 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Мастер-класс от З.Н. Суховой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333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48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28.03.2019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Заочный тур конкурса «Живая классика»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171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62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02.04.2019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Интернет-олимпиада для обучающихся с неродным русским языком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06.04.2019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Очный тур  конкурса «Живая классика»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41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30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09.04.2019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Заочный тур конференции «Первые шаги в науку о языке. </a:t>
                      </a:r>
                      <a:r>
                        <a:rPr lang="ru-RU" sz="1200" dirty="0" err="1" smtClean="0"/>
                        <a:t>Гольцовские</a:t>
                      </a:r>
                      <a:r>
                        <a:rPr lang="ru-RU" sz="1200" dirty="0" smtClean="0"/>
                        <a:t> чтения»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138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20.04.2019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Очный тур конференции «Первые шаги в науку о языке. </a:t>
                      </a:r>
                      <a:r>
                        <a:rPr lang="ru-RU" sz="1200" dirty="0" err="1" smtClean="0"/>
                        <a:t>Гольцовские</a:t>
                      </a:r>
                      <a:r>
                        <a:rPr lang="ru-RU" sz="1200" dirty="0" smtClean="0"/>
                        <a:t> чтения»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72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31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20.04.2019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Очный тур Олимпиады обучающихся с неродным русским языком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53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25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08.05.2019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Конкурс школьных</a:t>
                      </a:r>
                      <a:r>
                        <a:rPr lang="ru-RU" sz="1200" baseline="0" dirty="0" smtClean="0"/>
                        <a:t> сочинений «Путешествие в Подмосковье»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149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47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6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658" y="631344"/>
            <a:ext cx="7886700" cy="1325563"/>
          </a:xfrm>
        </p:spPr>
        <p:txBody>
          <a:bodyPr>
            <a:normAutofit/>
          </a:bodyPr>
          <a:lstStyle/>
          <a:p>
            <a:r>
              <a:rPr lang="ru-RU" sz="4000" spc="-30" dirty="0" smtClean="0"/>
              <a:t>ГОТОВНОСТЬ К ОБЪЯВЛЕНИЮ РЕЙТИНГА ЗА </a:t>
            </a:r>
            <a:r>
              <a:rPr lang="en-US" sz="4000" spc="-30" dirty="0" smtClean="0"/>
              <a:t>I</a:t>
            </a:r>
            <a:r>
              <a:rPr lang="ru-RU" sz="4000" spc="-30" dirty="0" smtClean="0"/>
              <a:t> ПОЛУГОДИЕ 2019 Г.</a:t>
            </a:r>
            <a:endParaRPr lang="ru-RU" sz="4000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6469" y="1796970"/>
            <a:ext cx="4020630" cy="4932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11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748557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Пушкинский диктант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июня 2019 г., 16:00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3125165"/>
            <a:ext cx="7886700" cy="3051798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участию в диктанте приглашаются</a:t>
            </a:r>
            <a:r>
              <a:rPr lang="ru-RU" dirty="0"/>
              <a:t> учителя русского языка и литературы общеобразовательных учреждений, методисты управлений образования муниципальных образований Московской области</a:t>
            </a:r>
            <a:r>
              <a:rPr lang="ru-RU" dirty="0" smtClean="0"/>
              <a:t>.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мероприятия </a:t>
            </a:r>
            <a:r>
              <a:rPr lang="ru-RU" dirty="0"/>
              <a:t>– объединить ценителей русской культуры, российского поэтического наследия, пробудить гражданскую гордость и чувство единения и ощущения сопричастности к духовно-нравственным ценностям всех поколений российских граждан.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5658" y="63134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spc="-30" smtClean="0"/>
              <a:t>ГОТОВНОСТЬ К ОБЪЯВЛЕНИЮ РЕЙТИНГА ЗА </a:t>
            </a:r>
            <a:r>
              <a:rPr lang="en-US" sz="4000" spc="-30" smtClean="0"/>
              <a:t>I</a:t>
            </a:r>
            <a:r>
              <a:rPr lang="ru-RU" sz="4000" spc="-30" smtClean="0"/>
              <a:t> ПОЛУГОДИЕ 2019 Г.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567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75882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Межрегиональная конференция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«Теоретические и методологические проблемы обучения современному русскому языку»</a:t>
            </a:r>
            <a:endParaRPr lang="ru-RU" sz="3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658" y="3275634"/>
            <a:ext cx="8781572" cy="339138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Приём статей продлится до 21 июня 2019 г.</a:t>
            </a:r>
          </a:p>
          <a:p>
            <a:pPr>
              <a:spcBef>
                <a:spcPts val="0"/>
              </a:spcBef>
            </a:pP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тематических направлений конференции:</a:t>
            </a:r>
          </a:p>
          <a:p>
            <a:pPr>
              <a:spcBef>
                <a:spcPts val="0"/>
              </a:spcBef>
            </a:pPr>
            <a:r>
              <a:rPr lang="ru-RU" sz="2000" b="1" dirty="0"/>
              <a:t>1. </a:t>
            </a:r>
            <a:r>
              <a:rPr lang="ru-RU" sz="2000" dirty="0"/>
              <a:t>В</a:t>
            </a:r>
            <a:r>
              <a:rPr lang="ru-RU" sz="2000" dirty="0" smtClean="0"/>
              <a:t>озможности </a:t>
            </a:r>
            <a:r>
              <a:rPr lang="ru-RU" sz="2000" dirty="0"/>
              <a:t>представления достижений науки о русском языке в школьном курсе преподавания русского языка</a:t>
            </a:r>
            <a:r>
              <a:rPr lang="ru-RU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2. </a:t>
            </a:r>
            <a:r>
              <a:rPr lang="ru-RU" sz="2000" dirty="0"/>
              <a:t>Р</a:t>
            </a:r>
            <a:r>
              <a:rPr lang="ru-RU" sz="2000" dirty="0" smtClean="0"/>
              <a:t>азвитие </a:t>
            </a:r>
            <a:r>
              <a:rPr lang="ru-RU" sz="2000" dirty="0"/>
              <a:t>познавательного интереса обучающихся к русскому языку как учебному предмету</a:t>
            </a:r>
            <a:r>
              <a:rPr lang="ru-RU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3. </a:t>
            </a:r>
            <a:r>
              <a:rPr lang="ru-RU" sz="2000" dirty="0"/>
              <a:t>Н</a:t>
            </a:r>
            <a:r>
              <a:rPr lang="ru-RU" sz="2000" dirty="0" smtClean="0"/>
              <a:t>овое </a:t>
            </a:r>
            <a:r>
              <a:rPr lang="ru-RU" sz="2000" dirty="0"/>
              <a:t>в технологии подготовки обучающихся к государственной итоговой аттестации по русскому языку</a:t>
            </a:r>
            <a:r>
              <a:rPr lang="ru-RU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4. </a:t>
            </a:r>
            <a:r>
              <a:rPr lang="ru-RU" sz="2000" dirty="0" smtClean="0"/>
              <a:t>Инновационные </a:t>
            </a:r>
            <a:r>
              <a:rPr lang="ru-RU" sz="2000" dirty="0"/>
              <a:t>подходы к обучению русскому языку и развитию речи</a:t>
            </a:r>
            <a:r>
              <a:rPr lang="ru-RU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5. </a:t>
            </a:r>
            <a:r>
              <a:rPr lang="ru-RU" sz="2000" dirty="0"/>
              <a:t>С</a:t>
            </a:r>
            <a:r>
              <a:rPr lang="ru-RU" sz="2000" dirty="0" smtClean="0"/>
              <a:t>овременная </a:t>
            </a:r>
            <a:r>
              <a:rPr lang="ru-RU" sz="2000" dirty="0"/>
              <a:t>языковая ситуация и её влияние на речевое развитие обучающихся</a:t>
            </a:r>
            <a:r>
              <a:rPr lang="ru-RU" sz="2000" dirty="0" smtClean="0"/>
              <a:t>;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6. </a:t>
            </a:r>
            <a:r>
              <a:rPr lang="ru-RU" sz="2000" dirty="0"/>
              <a:t>П</a:t>
            </a:r>
            <a:r>
              <a:rPr lang="ru-RU" sz="2000" dirty="0" smtClean="0"/>
              <a:t>роблемы </a:t>
            </a:r>
            <a:r>
              <a:rPr lang="ru-RU" sz="2000" dirty="0"/>
              <a:t>формирования вузовского курса современного русского языка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5658" y="631344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spc="-30" smtClean="0"/>
              <a:t>ГОТОВНОСТЬ К ОБЪЯВЛЕНИЮ РЕЙТИНГА ЗА </a:t>
            </a:r>
            <a:r>
              <a:rPr lang="en-US" sz="4000" spc="-30" smtClean="0"/>
              <a:t>I</a:t>
            </a:r>
            <a:r>
              <a:rPr lang="ru-RU" sz="4000" spc="-30" smtClean="0"/>
              <a:t> ПОЛУГОДИЕ 2019 Г.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8640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1814"/>
            <a:ext cx="8515350" cy="1325563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УЧАСТИЕ В ПРОЕКТЕ </a:t>
            </a:r>
            <a:br>
              <a:rPr lang="ru-RU" dirty="0" smtClean="0"/>
            </a:br>
            <a:r>
              <a:rPr lang="ru-RU" dirty="0" smtClean="0"/>
              <a:t>«НАРОДНЫЙ УЧЕБНИК»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2468289"/>
            <a:ext cx="7886700" cy="306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18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70" y="619776"/>
            <a:ext cx="8341730" cy="1325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 МЕРОПРИЯТИЯХ СЕНТЯБРЯ 2019 Г.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3539" y="1825625"/>
            <a:ext cx="8121811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Всероссийский конкурс сочинений</a:t>
            </a:r>
          </a:p>
          <a:p>
            <a:r>
              <a:rPr lang="ru-RU" dirty="0" smtClean="0"/>
              <a:t>- школьный этап – до 20 сентября</a:t>
            </a:r>
          </a:p>
          <a:p>
            <a:r>
              <a:rPr lang="ru-RU" dirty="0" smtClean="0"/>
              <a:t>- муниципальный этап – до 30 сентября</a:t>
            </a:r>
          </a:p>
          <a:p>
            <a:r>
              <a:rPr lang="ru-RU" dirty="0" smtClean="0"/>
              <a:t>- региональный этап – с 1 октября по 11 октября</a:t>
            </a:r>
          </a:p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ОКОНЧАНИЕ ПРИЁМА ЗАЯВОК НА РЕГИОНАЛЬНЫЙ ЭТАП</a:t>
            </a:r>
          </a:p>
          <a:p>
            <a:pPr marL="0" indent="0" algn="ctr"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СЕНТЯБРЯ 2019 Г., 18:00</a:t>
            </a:r>
          </a:p>
          <a:p>
            <a:pPr algn="just"/>
            <a:r>
              <a:rPr lang="ru-RU" dirty="0" smtClean="0"/>
              <a:t>2.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сентября 2019 г. </a:t>
            </a:r>
            <a:r>
              <a:rPr lang="ru-RU" dirty="0" smtClean="0"/>
              <a:t>– Инструктивно-</a:t>
            </a:r>
            <a:r>
              <a:rPr lang="ru-RU" dirty="0" err="1" smtClean="0"/>
              <a:t>методи</a:t>
            </a:r>
            <a:r>
              <a:rPr lang="ru-RU" dirty="0" smtClean="0"/>
              <a:t>-</a:t>
            </a:r>
            <a:r>
              <a:rPr lang="ru-RU" dirty="0" err="1" smtClean="0"/>
              <a:t>ческое</a:t>
            </a:r>
            <a:r>
              <a:rPr lang="ru-RU" dirty="0" smtClean="0"/>
              <a:t> </a:t>
            </a:r>
            <a:r>
              <a:rPr lang="ru-RU" dirty="0"/>
              <a:t>совещание в формате </a:t>
            </a:r>
            <a:r>
              <a:rPr lang="ru-RU" dirty="0" err="1"/>
              <a:t>вебинара</a:t>
            </a:r>
            <a:endParaRPr lang="ru-RU" dirty="0" smtClean="0"/>
          </a:p>
          <a:p>
            <a:pPr algn="just"/>
            <a:r>
              <a:rPr lang="ru-RU" dirty="0" smtClean="0"/>
              <a:t>3.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 сентября 2019 г. </a:t>
            </a:r>
            <a:r>
              <a:rPr lang="ru-RU" smtClean="0"/>
              <a:t>– </a:t>
            </a:r>
            <a:r>
              <a:rPr lang="ru-RU" dirty="0"/>
              <a:t>Осенняя экспертная сессия по русскому языку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4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6"/>
          <p:cNvSpPr/>
          <p:nvPr/>
        </p:nvSpPr>
        <p:spPr>
          <a:xfrm>
            <a:off x="0" y="2785004"/>
            <a:ext cx="906297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Ознакомиться с материалами совещания можно на сайте</a:t>
            </a:r>
            <a:r>
              <a:rPr lang="en-US" sz="2800" dirty="0" smtClean="0"/>
              <a:t>:  </a:t>
            </a:r>
            <a:r>
              <a:rPr lang="en-US" sz="2000" dirty="0">
                <a:hlinkClick r:id="rId2"/>
              </a:rPr>
              <a:t>http://na-uch.ru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800" dirty="0"/>
          </a:p>
          <a:p>
            <a:endParaRPr lang="ru-RU" sz="2800" dirty="0" smtClean="0"/>
          </a:p>
          <a:p>
            <a:r>
              <a:rPr lang="ru-RU" sz="2800" dirty="0" smtClean="0"/>
              <a:t>Проект «Народный учебник»: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hlinkClick r:id="rId3"/>
              </a:rPr>
              <a:t>http://na-uch.ru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/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ucheb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/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  <a:hlinkClick r:id="rId3"/>
              </a:rPr>
              <a:t>index.php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/>
              <a:t>Регистрация на «Пушкинский диктант»:  </a:t>
            </a:r>
            <a:r>
              <a:rPr lang="en-US" sz="2000" dirty="0">
                <a:hlinkClick r:id="rId4"/>
              </a:rPr>
              <a:t>http</a:t>
            </a:r>
            <a:r>
              <a:rPr lang="en-US" sz="2000" dirty="0" smtClean="0">
                <a:hlinkClick r:id="rId4"/>
              </a:rPr>
              <a:t>://edu.mgou.ru/</a:t>
            </a:r>
            <a:r>
              <a:rPr lang="en-US" sz="2000" dirty="0" smtClean="0"/>
              <a:t> </a:t>
            </a:r>
            <a:r>
              <a:rPr lang="ru-RU" sz="2800" dirty="0" smtClean="0"/>
              <a:t>, раздел «События»</a:t>
            </a:r>
            <a:endParaRPr lang="en-US" sz="28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7" name="Прямоугольник 7"/>
          <p:cNvSpPr/>
          <p:nvPr/>
        </p:nvSpPr>
        <p:spPr>
          <a:xfrm>
            <a:off x="3556889" y="1213828"/>
            <a:ext cx="2030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НАШИ КОНТАКТЫ: </a:t>
            </a:r>
            <a:endParaRPr lang="ru-RU" b="1" dirty="0"/>
          </a:p>
        </p:txBody>
      </p:sp>
      <p:pic>
        <p:nvPicPr>
          <p:cNvPr id="8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79" y="1747777"/>
            <a:ext cx="4386805" cy="952500"/>
          </a:xfrm>
          <a:prstGeom prst="rect">
            <a:avLst/>
          </a:prstGeom>
        </p:spPr>
      </p:pic>
      <p:pic>
        <p:nvPicPr>
          <p:cNvPr id="11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528" y="1747777"/>
            <a:ext cx="4386805" cy="952500"/>
          </a:xfrm>
          <a:prstGeom prst="rect">
            <a:avLst/>
          </a:prstGeom>
        </p:spPr>
      </p:pic>
      <p:sp>
        <p:nvSpPr>
          <p:cNvPr id="14" name="Прямоугольник 14"/>
          <p:cNvSpPr/>
          <p:nvPr/>
        </p:nvSpPr>
        <p:spPr>
          <a:xfrm>
            <a:off x="1394749" y="370476"/>
            <a:ext cx="63545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2552" y="1934660"/>
            <a:ext cx="2756995" cy="578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Телефон:  780-09-45 добавочный 6139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62376" y="1934660"/>
            <a:ext cx="2708476" cy="5787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Сайт: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http://na-uch.ru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/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2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379</Words>
  <Application>Microsoft Office PowerPoint</Application>
  <PresentationFormat>Экран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Инструктивно-методическое совещание  в формате вебинара  по итогам реализации  Федеральной целевой программы «Русский язык»  в ОУ Московской области в I полугодии 2019 года</vt:lpstr>
      <vt:lpstr>ПОВЕСТКА СОВЕЩАНИЯ</vt:lpstr>
      <vt:lpstr>ИТОГИ МЕРОПРИЯТИЙ, ПРОВЕДЁННЫХ В I ПОЛУГОДИИ 2019 Г. </vt:lpstr>
      <vt:lpstr>ГОТОВНОСТЬ К ОБЪЯВЛЕНИЮ РЕЙТИНГА ЗА I ПОЛУГОДИЕ 2019 Г.</vt:lpstr>
      <vt:lpstr>Пушкинский диктант 6 июня 2019 г., 16:00</vt:lpstr>
      <vt:lpstr>Межрегиональная конференция «Теоретические и методологические проблемы обучения современному русскому языку»</vt:lpstr>
      <vt:lpstr>УЧАСТИЕ В ПРОЕКТЕ  «НАРОДНЫЙ УЧЕБНИК»</vt:lpstr>
      <vt:lpstr>О МЕРОПРИЯТИЯХ СЕНТЯБРЯ 2019 Г.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Юлия Владимировна Коновалова</cp:lastModifiedBy>
  <cp:revision>24</cp:revision>
  <dcterms:created xsi:type="dcterms:W3CDTF">2018-09-04T12:10:47Z</dcterms:created>
  <dcterms:modified xsi:type="dcterms:W3CDTF">2019-06-04T12:02:21Z</dcterms:modified>
</cp:coreProperties>
</file>